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 rtl="0">
      <a:defRPr lang="tr-T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BEF4FB-3902-4693-A411-DBFBE453EB22}" v="14" dt="2022-07-04T01:11:45.611"/>
    <p1510:client id="{965475A3-79D3-4CBF-AEA7-1638BBC26F2A}" v="90" dt="2022-07-04T11:33:38.642"/>
    <p1510:client id="{D3DDDA8C-7069-45F6-929B-870F367891F8}" v="241" dt="2022-07-04T00:28:40.662"/>
    <p1510:client id="{F4E378B8-FC9E-4220-B514-2664E3E5788F}" v="5" dt="2022-07-05T13:18:06.9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83258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0544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74840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4441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7763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7/5/2022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53807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7/5/2022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36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7/5/2022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54898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7/5/2022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26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7/5/2022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90246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7/5/2022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00492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32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78" r:id="rId2"/>
    <p:sldLayoutId id="2147483677" r:id="rId3"/>
    <p:sldLayoutId id="2147483676" r:id="rId4"/>
    <p:sldLayoutId id="2147483675" r:id="rId5"/>
    <p:sldLayoutId id="2147483674" r:id="rId6"/>
    <p:sldLayoutId id="2147483673" r:id="rId7"/>
    <p:sldLayoutId id="2147483672" r:id="rId8"/>
    <p:sldLayoutId id="2147483671" r:id="rId9"/>
    <p:sldLayoutId id="2147483670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6155A4-9664-7B4C-56BC-5B54FA2371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37535" b="37500"/>
          <a:stretch/>
        </p:blipFill>
        <p:spPr>
          <a:xfrm>
            <a:off x="-37151" y="-111502"/>
            <a:ext cx="1218515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530352" y="93277"/>
            <a:ext cx="11299232" cy="739236"/>
          </a:xfrm>
        </p:spPr>
        <p:txBody>
          <a:bodyPr rtlCol="0">
            <a:normAutofit fontScale="90000"/>
          </a:bodyPr>
          <a:lstStyle/>
          <a:p>
            <a:r>
              <a:rPr lang="en-US" sz="4400">
                <a:solidFill>
                  <a:srgbClr val="FFFFFF"/>
                </a:solidFill>
                <a:latin typeface="Times New Roman"/>
                <a:cs typeface="Times New Roman"/>
              </a:rPr>
              <a:t>AI Using Python Bootcamp by techcareer.net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214401" y="1217956"/>
            <a:ext cx="5166063" cy="39562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Kütüphanelerin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 import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edilmesi</a:t>
            </a:r>
            <a:endParaRPr lang="en-US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Veri </a:t>
            </a:r>
            <a:r>
              <a:rPr lang="en-US" err="1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dosyasını</a:t>
            </a:r>
            <a:r>
              <a:rPr lang="en-US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 pandas </a:t>
            </a:r>
            <a:r>
              <a:rPr lang="en-US" err="1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kütüphanesi</a:t>
            </a:r>
            <a:r>
              <a:rPr lang="en-US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ile</a:t>
            </a:r>
            <a:r>
              <a:rPr lang="en-US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Dataframe</a:t>
            </a:r>
            <a:r>
              <a:rPr lang="en-US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dönüştürme</a:t>
            </a:r>
            <a:endParaRPr lang="en-US" err="1">
              <a:solidFill>
                <a:schemeClr val="bg1"/>
              </a:solidFill>
              <a:latin typeface="Times New Roma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Özgün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olan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 feature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dataframeden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çıkarıldı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 (CUST_ID)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Dataframe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incelenmesi</a:t>
            </a:r>
            <a:endParaRPr lang="en-US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Eksik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verileri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bulup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, o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featureların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ortalaması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ile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doldurulması</a:t>
            </a:r>
            <a:endParaRPr lang="en-US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Dataframe</a:t>
            </a: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rgbClr val="FFFFFF"/>
                </a:solidFill>
                <a:latin typeface="Times New Roman"/>
                <a:cs typeface="Times New Roman"/>
              </a:rPr>
              <a:t>görselleştirilmesi</a:t>
            </a:r>
            <a:endParaRPr lang="en-US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grpSp>
        <p:nvGrpSpPr>
          <p:cNvPr id="1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" name="Resim 5">
            <a:extLst>
              <a:ext uri="{FF2B5EF4-FFF2-40B4-BE49-F238E27FC236}">
                <a16:creationId xmlns:a16="http://schemas.microsoft.com/office/drawing/2014/main" id="{DADF6249-3CB7-B86D-0A16-F4E099A051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5040" y="789447"/>
            <a:ext cx="4610226" cy="3245499"/>
          </a:xfrm>
          <a:prstGeom prst="rect">
            <a:avLst/>
          </a:prstGeom>
        </p:spPr>
      </p:pic>
      <p:pic>
        <p:nvPicPr>
          <p:cNvPr id="6" name="Resim 6">
            <a:extLst>
              <a:ext uri="{FF2B5EF4-FFF2-40B4-BE49-F238E27FC236}">
                <a16:creationId xmlns:a16="http://schemas.microsoft.com/office/drawing/2014/main" id="{23632962-94AE-5F39-F242-5B708B04B7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1872" y="4084965"/>
            <a:ext cx="6309753" cy="260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5936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5D4AE12-1025-7669-241D-68FC86CF3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254" y="709812"/>
            <a:ext cx="4529826" cy="54447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tr-TR" dirty="0">
                <a:latin typeface="Times New Roman"/>
                <a:cs typeface="Times New Roman"/>
              </a:rPr>
              <a:t>Korelasyon incelenmesi ve </a:t>
            </a:r>
            <a:r>
              <a:rPr lang="tr-TR" dirty="0" err="1">
                <a:latin typeface="Times New Roman"/>
                <a:cs typeface="Times New Roman"/>
              </a:rPr>
              <a:t>heatmap</a:t>
            </a:r>
            <a:r>
              <a:rPr lang="tr-TR" dirty="0">
                <a:latin typeface="Times New Roman"/>
                <a:cs typeface="Times New Roman"/>
              </a:rPr>
              <a:t> ile gösterilmesi</a:t>
            </a:r>
          </a:p>
          <a:p>
            <a:pPr marL="342900" indent="-342900">
              <a:buChar char="•"/>
            </a:pPr>
            <a:r>
              <a:rPr lang="tr-TR" dirty="0">
                <a:latin typeface="Times New Roman"/>
                <a:ea typeface="+mn-lt"/>
                <a:cs typeface="+mn-lt"/>
              </a:rPr>
              <a:t>Yüksek korelasyon değerine sahip olan </a:t>
            </a:r>
            <a:r>
              <a:rPr lang="tr-TR" dirty="0" err="1">
                <a:latin typeface="Times New Roman"/>
                <a:ea typeface="+mn-lt"/>
                <a:cs typeface="+mn-lt"/>
              </a:rPr>
              <a:t>featureların</a:t>
            </a:r>
            <a:r>
              <a:rPr lang="tr-TR" dirty="0">
                <a:latin typeface="Times New Roman"/>
                <a:ea typeface="+mn-lt"/>
                <a:cs typeface="+mn-lt"/>
              </a:rPr>
              <a:t> çıkarılması</a:t>
            </a:r>
          </a:p>
          <a:p>
            <a:pPr marL="342900" indent="-342900">
              <a:buChar char="•"/>
            </a:pPr>
            <a:endParaRPr lang="tr-TR">
              <a:latin typeface="Times New Roman"/>
              <a:cs typeface="Times New Roman"/>
            </a:endParaRPr>
          </a:p>
          <a:p>
            <a:pPr marL="342900" indent="-342900">
              <a:buChar char="•"/>
            </a:pPr>
            <a:endParaRPr lang="tr-TR">
              <a:latin typeface="Times New Roman"/>
              <a:cs typeface="Times New Roman"/>
            </a:endParaRPr>
          </a:p>
          <a:p>
            <a:pPr marL="342900" indent="-342900">
              <a:buChar char="•"/>
            </a:pPr>
            <a:r>
              <a:rPr lang="tr-TR" dirty="0">
                <a:latin typeface="Times New Roman"/>
                <a:ea typeface="+mn-lt"/>
                <a:cs typeface="+mn-lt"/>
              </a:rPr>
              <a:t>Z-</a:t>
            </a:r>
            <a:r>
              <a:rPr lang="tr-TR" dirty="0" err="1">
                <a:latin typeface="Times New Roman"/>
                <a:ea typeface="+mn-lt"/>
                <a:cs typeface="+mn-lt"/>
              </a:rPr>
              <a:t>score</a:t>
            </a:r>
            <a:r>
              <a:rPr lang="tr-TR" dirty="0">
                <a:latin typeface="Times New Roman"/>
                <a:ea typeface="+mn-lt"/>
                <a:cs typeface="+mn-lt"/>
              </a:rPr>
              <a:t> </a:t>
            </a:r>
            <a:endParaRPr lang="tr-TR">
              <a:latin typeface="Times New Roman"/>
              <a:cs typeface="Times New Roman"/>
            </a:endParaRPr>
          </a:p>
          <a:p>
            <a:pPr marL="342900" indent="-342900">
              <a:buChar char="•"/>
            </a:pPr>
            <a:r>
              <a:rPr lang="tr-TR" dirty="0" err="1">
                <a:latin typeface="Times New Roman"/>
                <a:ea typeface="+mn-lt"/>
                <a:cs typeface="+mn-lt"/>
              </a:rPr>
              <a:t>StandardScaler</a:t>
            </a:r>
            <a:r>
              <a:rPr lang="tr-TR" dirty="0">
                <a:latin typeface="Times New Roman"/>
                <a:ea typeface="+mn-lt"/>
                <a:cs typeface="+mn-lt"/>
              </a:rPr>
              <a:t> ile ölçeklendirilmesi</a:t>
            </a:r>
            <a:endParaRPr lang="tr-TR" dirty="0">
              <a:latin typeface="Times New Roman"/>
              <a:cs typeface="Times New Roman"/>
            </a:endParaRPr>
          </a:p>
          <a:p>
            <a:pPr marL="342900" indent="-342900">
              <a:buChar char="•"/>
            </a:pPr>
            <a:endParaRPr lang="tr-TR">
              <a:latin typeface="Times New Roman"/>
              <a:cs typeface="Times New Roman"/>
            </a:endParaRPr>
          </a:p>
        </p:txBody>
      </p:sp>
      <p:pic>
        <p:nvPicPr>
          <p:cNvPr id="6" name="Resim 6">
            <a:extLst>
              <a:ext uri="{FF2B5EF4-FFF2-40B4-BE49-F238E27FC236}">
                <a16:creationId xmlns:a16="http://schemas.microsoft.com/office/drawing/2014/main" id="{10ADD000-7CCD-8BC8-9CDD-5AF21746C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2668" y="220449"/>
            <a:ext cx="6636832" cy="632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234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58692EF0-FD3D-4304-83BB-D0AF4CF4C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9831176" y="-854066"/>
            <a:ext cx="1506757" cy="3214891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6" name="Group 11">
            <a:extLst>
              <a:ext uri="{FF2B5EF4-FFF2-40B4-BE49-F238E27FC236}">
                <a16:creationId xmlns:a16="http://schemas.microsoft.com/office/drawing/2014/main" id="{D5E23BE5-51F7-48C6-82D1-43717C1D79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V="1">
            <a:off x="10141483" y="838663"/>
            <a:ext cx="886141" cy="802496"/>
            <a:chOff x="10948005" y="3272152"/>
            <a:chExt cx="868640" cy="786648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7DC660E-DF1E-4D26-9266-4A73D0666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9A4F4CA-55A1-439E-AE0A-7D3540B70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549CD3E-746C-496E-AE74-8161D52D9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6" name="Graphic 12">
              <a:extLst>
                <a:ext uri="{FF2B5EF4-FFF2-40B4-BE49-F238E27FC236}">
                  <a16:creationId xmlns:a16="http://schemas.microsoft.com/office/drawing/2014/main" id="{77468BCC-C982-4A35-B2F7-5AE59058A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Graphic 15">
              <a:extLst>
                <a:ext uri="{FF2B5EF4-FFF2-40B4-BE49-F238E27FC236}">
                  <a16:creationId xmlns:a16="http://schemas.microsoft.com/office/drawing/2014/main" id="{6910F441-560E-481A-AE9C-3E70EEA9A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Graphic 15">
              <a:extLst>
                <a:ext uri="{FF2B5EF4-FFF2-40B4-BE49-F238E27FC236}">
                  <a16:creationId xmlns:a16="http://schemas.microsoft.com/office/drawing/2014/main" id="{780CC5BC-FA2E-4CE2-ACD1-CF709CA79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18">
              <a:extLst>
                <a:ext uri="{FF2B5EF4-FFF2-40B4-BE49-F238E27FC236}">
                  <a16:creationId xmlns:a16="http://schemas.microsoft.com/office/drawing/2014/main" id="{2F768EBD-6D31-4E4A-87BC-BB83ACDFB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aphic 78">
            <a:extLst>
              <a:ext uri="{FF2B5EF4-FFF2-40B4-BE49-F238E27FC236}">
                <a16:creationId xmlns:a16="http://schemas.microsoft.com/office/drawing/2014/main" id="{554A72DC-6122-426C-9473-FE48DFBD1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63724" y="2380785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40" name="Graphic 78">
              <a:extLst>
                <a:ext uri="{FF2B5EF4-FFF2-40B4-BE49-F238E27FC236}">
                  <a16:creationId xmlns:a16="http://schemas.microsoft.com/office/drawing/2014/main" id="{FC2789D7-C243-446F-8C4A-3C3B673CF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" name="Graphic 78">
              <a:extLst>
                <a:ext uri="{FF2B5EF4-FFF2-40B4-BE49-F238E27FC236}">
                  <a16:creationId xmlns:a16="http://schemas.microsoft.com/office/drawing/2014/main" id="{7BFC7F62-86A1-4E98-B4C1-E6E050894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4" name="Graphic 78">
                <a:extLst>
                  <a:ext uri="{FF2B5EF4-FFF2-40B4-BE49-F238E27FC236}">
                    <a16:creationId xmlns:a16="http://schemas.microsoft.com/office/drawing/2014/main" id="{8F4903DE-F756-4685-AA3E-D6F6DFCD6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ACAA5D31-8D54-4B6B-B297-478B664437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A4C6C8D7-9B82-4E2C-A29A-D739C1EB2B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1F47E503-8030-4E7E-8460-A711BE5672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1D2FA0F-8F54-E73E-1687-6E1EABB4F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0406" y="1650255"/>
            <a:ext cx="4159233" cy="29985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tr-TR" dirty="0">
                <a:latin typeface="Times New Roman"/>
                <a:ea typeface="+mn-lt"/>
                <a:cs typeface="+mn-lt"/>
              </a:rPr>
              <a:t>K-</a:t>
            </a:r>
            <a:r>
              <a:rPr lang="tr-TR" dirty="0" err="1">
                <a:latin typeface="Times New Roman"/>
                <a:ea typeface="+mn-lt"/>
                <a:cs typeface="+mn-lt"/>
              </a:rPr>
              <a:t>Means</a:t>
            </a:r>
            <a:r>
              <a:rPr lang="tr-TR" dirty="0">
                <a:latin typeface="Times New Roman"/>
                <a:ea typeface="+mn-lt"/>
                <a:cs typeface="+mn-lt"/>
              </a:rPr>
              <a:t> algoritması ile kümeleme ve </a:t>
            </a:r>
            <a:r>
              <a:rPr lang="tr-TR" dirty="0" err="1">
                <a:latin typeface="Times New Roman"/>
                <a:ea typeface="+mn-lt"/>
                <a:cs typeface="+mn-lt"/>
              </a:rPr>
              <a:t>Elbow</a:t>
            </a:r>
            <a:r>
              <a:rPr lang="tr-TR" dirty="0">
                <a:latin typeface="Times New Roman"/>
                <a:ea typeface="+mn-lt"/>
                <a:cs typeface="+mn-lt"/>
              </a:rPr>
              <a:t> metodu ile </a:t>
            </a:r>
            <a:r>
              <a:rPr lang="tr-TR" dirty="0" err="1">
                <a:latin typeface="Times New Roman"/>
                <a:ea typeface="+mn-lt"/>
                <a:cs typeface="+mn-lt"/>
              </a:rPr>
              <a:t>n_clusters</a:t>
            </a:r>
            <a:r>
              <a:rPr lang="tr-TR" dirty="0">
                <a:latin typeface="Times New Roman"/>
                <a:ea typeface="+mn-lt"/>
                <a:cs typeface="+mn-lt"/>
              </a:rPr>
              <a:t> parametresinin bulunması(en uygun k değeri)</a:t>
            </a:r>
            <a:endParaRPr lang="tr-TR" dirty="0">
              <a:latin typeface="Times New Roman"/>
            </a:endParaRPr>
          </a:p>
          <a:p>
            <a:pPr marL="342900" indent="-342900">
              <a:buChar char="•"/>
            </a:pPr>
            <a:r>
              <a:rPr lang="tr-TR" dirty="0" err="1">
                <a:latin typeface="Times New Roman"/>
                <a:ea typeface="+mn-lt"/>
                <a:cs typeface="+mn-lt"/>
              </a:rPr>
              <a:t>n_clusters</a:t>
            </a:r>
            <a:r>
              <a:rPr lang="tr-TR" dirty="0">
                <a:latin typeface="Times New Roman"/>
                <a:ea typeface="+mn-lt"/>
                <a:cs typeface="+mn-lt"/>
              </a:rPr>
              <a:t> değerinin 3 alınması</a:t>
            </a:r>
            <a:endParaRPr lang="tr-TR" dirty="0">
              <a:latin typeface="Times New Roman"/>
              <a:cs typeface="Times New Roman"/>
            </a:endParaRPr>
          </a:p>
          <a:p>
            <a:pPr marL="342900" indent="-342900">
              <a:buChar char="•"/>
            </a:pPr>
            <a:r>
              <a:rPr lang="tr-TR" dirty="0">
                <a:latin typeface="Times New Roman"/>
                <a:ea typeface="+mn-lt"/>
                <a:cs typeface="+mn-lt"/>
              </a:rPr>
              <a:t>2. satırdaki verinin test edilmesi</a:t>
            </a:r>
            <a:endParaRPr lang="tr-TR" dirty="0">
              <a:latin typeface="Times New Roman"/>
              <a:cs typeface="Times New Roman"/>
            </a:endParaRPr>
          </a:p>
          <a:p>
            <a:pPr marL="342900" indent="-342900">
              <a:buChar char="•"/>
            </a:pPr>
            <a:endParaRPr lang="tr-TR">
              <a:latin typeface="Times New Roman"/>
              <a:cs typeface="Times New Roman"/>
            </a:endParaRPr>
          </a:p>
          <a:p>
            <a:endParaRPr lang="tr-TR"/>
          </a:p>
        </p:txBody>
      </p:sp>
      <p:pic>
        <p:nvPicPr>
          <p:cNvPr id="4" name="Resim 40">
            <a:extLst>
              <a:ext uri="{FF2B5EF4-FFF2-40B4-BE49-F238E27FC236}">
                <a16:creationId xmlns:a16="http://schemas.microsoft.com/office/drawing/2014/main" id="{6704939A-2080-A991-36EC-185EE9E66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61" y="345523"/>
            <a:ext cx="5438078" cy="3713685"/>
          </a:xfrm>
          <a:prstGeom prst="rect">
            <a:avLst/>
          </a:prstGeom>
        </p:spPr>
      </p:pic>
      <p:pic>
        <p:nvPicPr>
          <p:cNvPr id="2" name="Resim 4" descr="metin, ekran görüntüsü, ekran, siyah içeren bir resim&#10;&#10;Açıklama otomatik olarak oluşturuldu">
            <a:extLst>
              <a:ext uri="{FF2B5EF4-FFF2-40B4-BE49-F238E27FC236}">
                <a16:creationId xmlns:a16="http://schemas.microsoft.com/office/drawing/2014/main" id="{11272AC4-963E-EB5D-040B-B5E56F464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396" y="4238362"/>
            <a:ext cx="7668321" cy="238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754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6">
            <a:extLst>
              <a:ext uri="{FF2B5EF4-FFF2-40B4-BE49-F238E27FC236}">
                <a16:creationId xmlns:a16="http://schemas.microsoft.com/office/drawing/2014/main" id="{9910A89A-1F1E-1FE4-3DEA-E7CE26AC2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025107"/>
            <a:ext cx="7437495" cy="4920675"/>
          </a:xfrm>
          <a:prstGeom prst="rect">
            <a:avLst/>
          </a:prstGeom>
        </p:spPr>
      </p:pic>
      <p:sp>
        <p:nvSpPr>
          <p:cNvPr id="9" name="Metin kutusu 8">
            <a:extLst>
              <a:ext uri="{FF2B5EF4-FFF2-40B4-BE49-F238E27FC236}">
                <a16:creationId xmlns:a16="http://schemas.microsoft.com/office/drawing/2014/main" id="{5243E0AC-2FC4-0F29-00CB-CF62F6E2BA37}"/>
              </a:ext>
            </a:extLst>
          </p:cNvPr>
          <p:cNvSpPr txBox="1"/>
          <p:nvPr/>
        </p:nvSpPr>
        <p:spPr>
          <a:xfrm>
            <a:off x="786224" y="268817"/>
            <a:ext cx="93377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dirty="0"/>
              <a:t>Özelliklerin</a:t>
            </a:r>
            <a:r>
              <a:rPr lang="tr-TR" dirty="0">
                <a:ea typeface="+mn-lt"/>
                <a:cs typeface="+mn-lt"/>
              </a:rPr>
              <a:t> PCA(</a:t>
            </a:r>
            <a:r>
              <a:rPr lang="tr-TR" dirty="0" err="1">
                <a:ea typeface="+mn-lt"/>
                <a:cs typeface="+mn-lt"/>
              </a:rPr>
              <a:t>Principal</a:t>
            </a:r>
            <a:r>
              <a:rPr lang="tr-TR" dirty="0">
                <a:ea typeface="+mn-lt"/>
                <a:cs typeface="+mn-lt"/>
              </a:rPr>
              <a:t> Component Analysis) yöntemi ile indirgenmesi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5998549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ocaVTI">
  <a:themeElements>
    <a:clrScheme name="AnalogousFromDarkSeedLeftStep">
      <a:dk1>
        <a:srgbClr val="000000"/>
      </a:dk1>
      <a:lt1>
        <a:srgbClr val="FFFFFF"/>
      </a:lt1>
      <a:dk2>
        <a:srgbClr val="31201C"/>
      </a:dk2>
      <a:lt2>
        <a:srgbClr val="F2F0F3"/>
      </a:lt2>
      <a:accent1>
        <a:srgbClr val="7FB045"/>
      </a:accent1>
      <a:accent2>
        <a:srgbClr val="A2A737"/>
      </a:accent2>
      <a:accent3>
        <a:srgbClr val="C3974D"/>
      </a:accent3>
      <a:accent4>
        <a:srgbClr val="B1543B"/>
      </a:accent4>
      <a:accent5>
        <a:srgbClr val="C34D65"/>
      </a:accent5>
      <a:accent6>
        <a:srgbClr val="B13B85"/>
      </a:accent6>
      <a:hlink>
        <a:srgbClr val="C04348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Application>Microsoft Office PowerPoint</Application>
  <PresentationFormat>Geniş ekran</PresentationFormat>
  <Slides>4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4</vt:i4>
      </vt:variant>
    </vt:vector>
  </HeadingPairs>
  <TitlesOfParts>
    <vt:vector size="5" baseType="lpstr">
      <vt:lpstr>RocaVTI</vt:lpstr>
      <vt:lpstr>AI Using Python Bootcamp by techcareer.net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/>
  <cp:revision>38</cp:revision>
  <dcterms:created xsi:type="dcterms:W3CDTF">2022-07-03T23:43:27Z</dcterms:created>
  <dcterms:modified xsi:type="dcterms:W3CDTF">2022-07-05T13:18:18Z</dcterms:modified>
</cp:coreProperties>
</file>

<file path=docProps/thumbnail.jpeg>
</file>